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64" r:id="rId4"/>
    <p:sldId id="262" r:id="rId5"/>
    <p:sldId id="288" r:id="rId6"/>
    <p:sldId id="289" r:id="rId7"/>
    <p:sldId id="290" r:id="rId8"/>
    <p:sldId id="291" r:id="rId9"/>
    <p:sldId id="292" r:id="rId10"/>
    <p:sldId id="294" r:id="rId11"/>
    <p:sldId id="295" r:id="rId12"/>
    <p:sldId id="297" r:id="rId13"/>
    <p:sldId id="298" r:id="rId14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94" autoAdjust="0"/>
  </p:normalViewPr>
  <p:slideViewPr>
    <p:cSldViewPr>
      <p:cViewPr varScale="1">
        <p:scale>
          <a:sx n="111" d="100"/>
          <a:sy n="111" d="100"/>
        </p:scale>
        <p:origin x="-128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2E64E-7911-4E78-A6D6-41854FC5C8F5}" type="datetimeFigureOut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96388-A698-4856-BFB8-A4B146DDDC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12405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FA6B81-7003-41E4-AF98-4598FD05F3DC}" type="datetimeFigureOut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1" y="4714876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AF5D7-D8DA-41B6-9005-D26396C650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7659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F5D7-D8DA-41B6-9005-D26396C6502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172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F5D7-D8DA-41B6-9005-D26396C65024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5382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F5D7-D8DA-41B6-9005-D26396C65024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172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F5D7-D8DA-41B6-9005-D26396C65024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172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4C941E4-82C4-407E-9007-18DFC1F35AF5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0793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FFD6319-24E7-46D0-9B1A-5F753C575A19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9483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C91DEF4-E8A4-4179-85C8-F578029588A2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156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0B5794-4CB5-40A5-970E-1BD6F618E263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8095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1D5869-B6E6-4AF6-8384-7437853584DF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5440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150D80-88B4-4255-836E-5049ADAFE6E3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7861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8519DAE-DA4D-4656-99BB-77974262F8E1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6802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725ACE-11C9-450F-A94C-857822233D76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3364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916F8E-3C1A-410E-B0F4-07FB0755E611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4513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5CCCCC8-5026-4340-98C5-BBBD091EFD88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491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C7F076A-42B0-4AF9-8ECF-97F682369A63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5EED61-6D50-4E9E-857D-6F776CC63A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8232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 userDrawn="1"/>
        </p:nvGrpSpPr>
        <p:grpSpPr>
          <a:xfrm>
            <a:off x="-56581" y="0"/>
            <a:ext cx="9310690" cy="6858000"/>
            <a:chOff x="3174" y="-1588"/>
            <a:chExt cx="10693399" cy="7561263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566863" y="-1562100"/>
              <a:ext cx="7558087" cy="10685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직사각형 9"/>
            <p:cNvSpPr/>
            <p:nvPr/>
          </p:nvSpPr>
          <p:spPr>
            <a:xfrm>
              <a:off x="3174" y="-1588"/>
              <a:ext cx="10693399" cy="7561263"/>
            </a:xfrm>
            <a:prstGeom prst="rect">
              <a:avLst/>
            </a:prstGeom>
            <a:gradFill>
              <a:gsLst>
                <a:gs pos="100000">
                  <a:schemeClr val="bg1">
                    <a:alpha val="29000"/>
                  </a:schemeClr>
                </a:gs>
                <a:gs pos="0">
                  <a:schemeClr val="bg1">
                    <a:lumMod val="75000"/>
                    <a:alpha val="3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988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31162" y="292006"/>
            <a:ext cx="80377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solidFill>
                  <a:srgbClr val="0000FF"/>
                </a:solidFill>
              </a:rPr>
              <a:t>발표평가 </a:t>
            </a:r>
            <a:r>
              <a:rPr lang="en-US" altLang="ko-KR" sz="2400" b="1" dirty="0">
                <a:solidFill>
                  <a:srgbClr val="0000FF"/>
                </a:solidFill>
              </a:rPr>
              <a:t>PPT </a:t>
            </a:r>
            <a:r>
              <a:rPr lang="ko-KR" altLang="en-US" sz="2400" b="1" dirty="0">
                <a:solidFill>
                  <a:srgbClr val="0000FF"/>
                </a:solidFill>
              </a:rPr>
              <a:t>작성 유의사항 </a:t>
            </a:r>
            <a:r>
              <a:rPr lang="en-US" altLang="ko-KR" sz="2400" b="1" dirty="0">
                <a:solidFill>
                  <a:srgbClr val="0000FF"/>
                </a:solidFill>
              </a:rPr>
              <a:t>– </a:t>
            </a:r>
            <a:r>
              <a:rPr lang="ko-KR" altLang="en-US" sz="2400" b="1" dirty="0">
                <a:solidFill>
                  <a:srgbClr val="0000FF"/>
                </a:solidFill>
              </a:rPr>
              <a:t>본 슬라이드 삭제 후 제출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39552" y="1340768"/>
            <a:ext cx="8136904" cy="496855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48649" y="2722574"/>
            <a:ext cx="144016" cy="362719"/>
          </a:xfrm>
          <a:prstGeom prst="rect">
            <a:avLst/>
          </a:prstGeom>
          <a:gradFill>
            <a:gsLst>
              <a:gs pos="100000">
                <a:srgbClr val="0099FF"/>
              </a:gs>
              <a:gs pos="0">
                <a:srgbClr val="0066CC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439" tIns="56720" rIns="113439" bIns="56720" rtlCol="0" anchor="ctr"/>
          <a:lstStyle/>
          <a:p>
            <a:pPr algn="ctr" defTabSz="1134381">
              <a:lnSpc>
                <a:spcPct val="85000"/>
              </a:lnSpc>
              <a:buSzPct val="120000"/>
            </a:pPr>
            <a:endParaRPr lang="ko-KR" altLang="en-US" sz="2800" spc="-186" dirty="0">
              <a:gradFill flip="none" rotWithShape="1">
                <a:gsLst>
                  <a:gs pos="0">
                    <a:prstClr val="white"/>
                  </a:gs>
                  <a:gs pos="100000">
                    <a:prstClr val="white">
                      <a:lumMod val="95000"/>
                    </a:prstClr>
                  </a:gs>
                </a:gsLst>
                <a:lin ang="5400000" scaled="1"/>
                <a:tileRect/>
              </a:gradFill>
              <a:latin typeface="Dinmed" pitchFamily="2" charset="0"/>
              <a:ea typeface="Rix고딕 EB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36681" y="2650199"/>
            <a:ext cx="6740948" cy="10002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/>
              <a:t>각 </a:t>
            </a:r>
            <a:r>
              <a:rPr lang="ko-KR" altLang="en-US" sz="2000" b="1" dirty="0" err="1"/>
              <a:t>슬라이드별</a:t>
            </a:r>
            <a:r>
              <a:rPr lang="ko-KR" altLang="en-US" sz="2000" b="1" dirty="0"/>
              <a:t> 작성요령을 참고하여 내용 기재</a:t>
            </a:r>
            <a:endParaRPr lang="en-US" altLang="ko-KR" sz="2000" b="1" dirty="0"/>
          </a:p>
          <a:p>
            <a:endParaRPr lang="en-US" altLang="ko-KR" sz="300" b="1" dirty="0"/>
          </a:p>
          <a:p>
            <a:r>
              <a:rPr lang="en-US" altLang="ko-KR" dirty="0"/>
              <a:t> - </a:t>
            </a:r>
            <a:r>
              <a:rPr lang="ko-KR" altLang="en-US" dirty="0"/>
              <a:t>표지 및 목차를 제외하고 본문 </a:t>
            </a:r>
            <a:r>
              <a:rPr lang="en-US" altLang="ko-KR" dirty="0">
                <a:solidFill>
                  <a:srgbClr val="FF0000"/>
                </a:solidFill>
              </a:rPr>
              <a:t>15</a:t>
            </a:r>
            <a:r>
              <a:rPr lang="ko-KR" altLang="en-US" dirty="0"/>
              <a:t>슬라이드 이내로 작성 권장</a:t>
            </a:r>
            <a:endParaRPr lang="en-US" altLang="ko-KR" dirty="0"/>
          </a:p>
          <a:p>
            <a:r>
              <a:rPr lang="en-US" altLang="ko-KR" dirty="0"/>
              <a:t> - </a:t>
            </a:r>
            <a:r>
              <a:rPr lang="ko-KR" altLang="en-US" dirty="0"/>
              <a:t>발표시간</a:t>
            </a:r>
            <a:r>
              <a:rPr lang="en-US" altLang="ko-KR" dirty="0"/>
              <a:t>(</a:t>
            </a:r>
            <a:r>
              <a:rPr lang="en-US" altLang="ko-KR" dirty="0">
                <a:solidFill>
                  <a:srgbClr val="FF0000"/>
                </a:solidFill>
              </a:rPr>
              <a:t>10</a:t>
            </a:r>
            <a:r>
              <a:rPr lang="ko-KR" altLang="en-US" dirty="0"/>
              <a:t>분</a:t>
            </a:r>
            <a:r>
              <a:rPr lang="en-US" altLang="ko-KR" dirty="0"/>
              <a:t> </a:t>
            </a:r>
            <a:r>
              <a:rPr lang="ko-KR" altLang="en-US" dirty="0"/>
              <a:t>이내</a:t>
            </a:r>
            <a:r>
              <a:rPr lang="en-US" altLang="ko-KR" dirty="0"/>
              <a:t>)</a:t>
            </a:r>
            <a:r>
              <a:rPr lang="ko-KR" altLang="en-US" dirty="0"/>
              <a:t>은 질의응답</a:t>
            </a:r>
            <a:r>
              <a:rPr lang="en-US" altLang="ko-KR" dirty="0"/>
              <a:t>(</a:t>
            </a:r>
            <a:r>
              <a:rPr lang="en-US" altLang="ko-KR" dirty="0">
                <a:solidFill>
                  <a:srgbClr val="FF0000"/>
                </a:solidFill>
              </a:rPr>
              <a:t>5</a:t>
            </a:r>
            <a:r>
              <a:rPr lang="ko-KR" altLang="en-US" dirty="0"/>
              <a:t>분 이내</a:t>
            </a:r>
            <a:r>
              <a:rPr lang="en-US" altLang="ko-KR" dirty="0"/>
              <a:t>)</a:t>
            </a:r>
            <a:r>
              <a:rPr lang="ko-KR" altLang="en-US" dirty="0"/>
              <a:t>을 포함하여 </a:t>
            </a:r>
            <a:r>
              <a:rPr lang="en-US" altLang="ko-KR" dirty="0">
                <a:solidFill>
                  <a:srgbClr val="FF0000"/>
                </a:solidFill>
              </a:rPr>
              <a:t>15</a:t>
            </a:r>
            <a:r>
              <a:rPr lang="ko-KR" altLang="en-US" dirty="0"/>
              <a:t>분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748649" y="3932428"/>
            <a:ext cx="144016" cy="362719"/>
          </a:xfrm>
          <a:prstGeom prst="rect">
            <a:avLst/>
          </a:prstGeom>
          <a:gradFill>
            <a:gsLst>
              <a:gs pos="100000">
                <a:srgbClr val="0099FF"/>
              </a:gs>
              <a:gs pos="0">
                <a:srgbClr val="0066CC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439" tIns="56720" rIns="113439" bIns="56720" rtlCol="0" anchor="ctr"/>
          <a:lstStyle/>
          <a:p>
            <a:pPr algn="ctr" defTabSz="1134381">
              <a:lnSpc>
                <a:spcPct val="85000"/>
              </a:lnSpc>
              <a:buSzPct val="120000"/>
            </a:pPr>
            <a:endParaRPr lang="ko-KR" altLang="en-US" sz="2800" spc="-186" dirty="0">
              <a:gradFill flip="none" rotWithShape="1">
                <a:gsLst>
                  <a:gs pos="0">
                    <a:prstClr val="white"/>
                  </a:gs>
                  <a:gs pos="100000">
                    <a:prstClr val="white">
                      <a:lumMod val="95000"/>
                    </a:prstClr>
                  </a:gs>
                </a:gsLst>
                <a:lin ang="5400000" scaled="1"/>
                <a:tileRect/>
              </a:gradFill>
              <a:latin typeface="Dinmed" pitchFamily="2" charset="0"/>
              <a:ea typeface="Rix고딕 EB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36681" y="3855667"/>
            <a:ext cx="73260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/>
              <a:t>PPT </a:t>
            </a:r>
            <a:r>
              <a:rPr lang="ko-KR" altLang="en-US" sz="2000" b="1" dirty="0"/>
              <a:t>템플릿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디자인</a:t>
            </a:r>
            <a:r>
              <a:rPr lang="en-US" altLang="ko-KR" sz="2000" b="1" dirty="0"/>
              <a:t>) </a:t>
            </a:r>
            <a:r>
              <a:rPr lang="ko-KR" altLang="en-US" sz="2000" b="1" dirty="0"/>
              <a:t>변경은 가능하나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본 양식에 제안된 목차</a:t>
            </a:r>
            <a:r>
              <a:rPr lang="en-US" altLang="ko-KR" sz="2000" b="1" dirty="0"/>
              <a:t>, </a:t>
            </a:r>
          </a:p>
          <a:p>
            <a:r>
              <a:rPr lang="ko-KR" altLang="en-US" sz="2000" b="1" dirty="0"/>
              <a:t>작성순서는 변경 불가하며</a:t>
            </a:r>
            <a:r>
              <a:rPr lang="en-US" altLang="ko-KR" sz="2000" b="1" dirty="0"/>
              <a:t>, </a:t>
            </a:r>
            <a:r>
              <a:rPr lang="ko-KR" altLang="en-US" sz="2000" b="1" u="sng" dirty="0">
                <a:solidFill>
                  <a:srgbClr val="FF0000"/>
                </a:solidFill>
              </a:rPr>
              <a:t>애니메이션 등 효과 삽입 불가</a:t>
            </a:r>
            <a:endParaRPr lang="en-US" altLang="ko-KR" sz="2000" b="1" u="sng" dirty="0">
              <a:solidFill>
                <a:srgbClr val="FF00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48649" y="4970856"/>
            <a:ext cx="144016" cy="362719"/>
          </a:xfrm>
          <a:prstGeom prst="rect">
            <a:avLst/>
          </a:prstGeom>
          <a:gradFill>
            <a:gsLst>
              <a:gs pos="100000">
                <a:srgbClr val="0099FF"/>
              </a:gs>
              <a:gs pos="0">
                <a:srgbClr val="0066CC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439" tIns="56720" rIns="113439" bIns="56720" rtlCol="0" anchor="ctr"/>
          <a:lstStyle/>
          <a:p>
            <a:pPr algn="ctr" defTabSz="1134381">
              <a:lnSpc>
                <a:spcPct val="85000"/>
              </a:lnSpc>
              <a:buSzPct val="120000"/>
            </a:pPr>
            <a:endParaRPr lang="ko-KR" altLang="en-US" sz="2800" spc="-186" dirty="0">
              <a:gradFill flip="none" rotWithShape="1">
                <a:gsLst>
                  <a:gs pos="0">
                    <a:prstClr val="white"/>
                  </a:gs>
                  <a:gs pos="100000">
                    <a:prstClr val="white">
                      <a:lumMod val="95000"/>
                    </a:prstClr>
                  </a:gs>
                </a:gsLst>
                <a:lin ang="5400000" scaled="1"/>
                <a:tileRect/>
              </a:gradFill>
              <a:latin typeface="Dinmed" pitchFamily="2" charset="0"/>
              <a:ea typeface="Rix고딕 EB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748649" y="1700808"/>
            <a:ext cx="4166017" cy="421714"/>
            <a:chOff x="755576" y="5527566"/>
            <a:chExt cx="4166017" cy="421714"/>
          </a:xfrm>
        </p:grpSpPr>
        <p:sp>
          <p:nvSpPr>
            <p:cNvPr id="14" name="직사각형 13"/>
            <p:cNvSpPr/>
            <p:nvPr/>
          </p:nvSpPr>
          <p:spPr>
            <a:xfrm>
              <a:off x="755576" y="5586561"/>
              <a:ext cx="144016" cy="362719"/>
            </a:xfrm>
            <a:prstGeom prst="rect">
              <a:avLst/>
            </a:prstGeom>
            <a:gradFill>
              <a:gsLst>
                <a:gs pos="100000">
                  <a:srgbClr val="0099FF"/>
                </a:gs>
                <a:gs pos="0">
                  <a:srgbClr val="0066CC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9" tIns="56720" rIns="113439" bIns="56720" rtlCol="0" anchor="ctr"/>
            <a:lstStyle/>
            <a:p>
              <a:pPr algn="ctr" defTabSz="1134381">
                <a:lnSpc>
                  <a:spcPct val="85000"/>
                </a:lnSpc>
                <a:buSzPct val="120000"/>
              </a:pPr>
              <a:endParaRPr lang="ko-KR" altLang="en-US" sz="2800" spc="-186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5400000" scaled="1"/>
                  <a:tileRect/>
                </a:gradFill>
                <a:latin typeface="Dinmed" pitchFamily="2" charset="0"/>
                <a:ea typeface="Rix고딕 EB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043608" y="5527566"/>
              <a:ext cx="387798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b="1" dirty="0"/>
                <a:t>발표자료는 </a:t>
              </a:r>
              <a:r>
                <a:rPr lang="ko-KR" altLang="en-US" sz="2000" b="1" u="sng" dirty="0">
                  <a:solidFill>
                    <a:srgbClr val="FF0000"/>
                  </a:solidFill>
                </a:rPr>
                <a:t>국문</a:t>
              </a:r>
              <a:r>
                <a:rPr lang="ko-KR" altLang="en-US" sz="2000" b="1" dirty="0">
                  <a:solidFill>
                    <a:srgbClr val="FF0000"/>
                  </a:solidFill>
                </a:rPr>
                <a:t> </a:t>
              </a:r>
              <a:r>
                <a:rPr lang="ko-KR" altLang="en-US" sz="2000" b="1" dirty="0"/>
                <a:t>자료로 제출 必</a:t>
              </a:r>
              <a:endParaRPr lang="en-US" altLang="ko-KR" sz="2000" b="1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037659" y="4901389"/>
            <a:ext cx="8135926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/>
              <a:t>작성한 </a:t>
            </a:r>
            <a:r>
              <a:rPr lang="en-US" altLang="ko-KR" sz="2000" b="1" dirty="0"/>
              <a:t>PPT</a:t>
            </a:r>
            <a:r>
              <a:rPr lang="ko-KR" altLang="en-US" sz="2000" b="1" dirty="0"/>
              <a:t>는</a:t>
            </a:r>
            <a:r>
              <a:rPr lang="en-US" altLang="ko-KR" sz="2000" b="1" dirty="0"/>
              <a:t> PDF</a:t>
            </a:r>
            <a:r>
              <a:rPr lang="ko-KR" altLang="en-US" sz="2000" b="1" dirty="0"/>
              <a:t>로 변환</a:t>
            </a:r>
            <a:r>
              <a:rPr lang="en-US" altLang="ko-KR" sz="2000" b="1" baseline="30000" dirty="0"/>
              <a:t>*</a:t>
            </a:r>
            <a:r>
              <a:rPr lang="ko-KR" altLang="en-US" sz="2000" b="1" dirty="0"/>
              <a:t>하여 제출하며</a:t>
            </a:r>
            <a:r>
              <a:rPr lang="en-US" altLang="ko-KR" sz="2000" b="1" dirty="0"/>
              <a:t>, </a:t>
            </a:r>
          </a:p>
          <a:p>
            <a:r>
              <a:rPr lang="ko-KR" altLang="en-US" sz="2000" b="1" dirty="0"/>
              <a:t>제출 완료한 발표자료는 수정 불가</a:t>
            </a:r>
            <a:endParaRPr lang="en-US" altLang="ko-KR" sz="2000" b="1" dirty="0"/>
          </a:p>
          <a:p>
            <a:endParaRPr lang="en-US" altLang="ko-KR" sz="300" b="1" dirty="0"/>
          </a:p>
          <a:p>
            <a:r>
              <a:rPr lang="en-US" altLang="ko-KR" sz="1600" dirty="0"/>
              <a:t>* </a:t>
            </a:r>
            <a:r>
              <a:rPr lang="ko-KR" altLang="en-US" sz="1600" dirty="0"/>
              <a:t>맨 뒤</a:t>
            </a:r>
            <a:r>
              <a:rPr lang="en-US" altLang="ko-KR" sz="1600" dirty="0"/>
              <a:t>(</a:t>
            </a:r>
            <a:r>
              <a:rPr lang="ko-KR" altLang="en-US" sz="1600" dirty="0"/>
              <a:t>슬라이드 </a:t>
            </a:r>
            <a:r>
              <a:rPr lang="en-US" altLang="ko-KR" sz="1600" dirty="0"/>
              <a:t>14~15</a:t>
            </a:r>
            <a:r>
              <a:rPr lang="ko-KR" altLang="en-US" sz="1600" dirty="0"/>
              <a:t>번</a:t>
            </a:r>
            <a:r>
              <a:rPr lang="en-US" altLang="ko-KR" sz="1600" dirty="0"/>
              <a:t>)</a:t>
            </a:r>
            <a:r>
              <a:rPr lang="ko-KR" altLang="en-US" sz="1600" dirty="0"/>
              <a:t> 파일변환 방법 참조</a:t>
            </a:r>
            <a:r>
              <a:rPr lang="en-US" altLang="ko-KR" sz="1600" dirty="0"/>
              <a:t>(</a:t>
            </a:r>
            <a:r>
              <a:rPr lang="ko-KR" altLang="en-US" sz="1600" dirty="0"/>
              <a:t>자료 제출 시에는 삭제하여 저장</a:t>
            </a:r>
            <a:r>
              <a:rPr lang="en-US" altLang="ko-KR" sz="1600" dirty="0"/>
              <a:t>)</a:t>
            </a:r>
            <a:r>
              <a:rPr lang="ko-KR" altLang="en-US" sz="1600" dirty="0"/>
              <a:t> 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43888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05337" y="292006"/>
            <a:ext cx="873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2021 </a:t>
            </a:r>
            <a:r>
              <a:rPr lang="ko-KR" altLang="en-US" b="1" dirty="0" err="1" smtClean="0"/>
              <a:t>경기스타트업플랫폼</a:t>
            </a:r>
            <a:r>
              <a:rPr lang="ko-KR" altLang="en-US" b="1" dirty="0" smtClean="0"/>
              <a:t> 투자연계 </a:t>
            </a:r>
            <a:r>
              <a:rPr lang="ko-KR" altLang="en-US" b="1" dirty="0"/>
              <a:t>지원프로그램 발표평가 자료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3170" y="2060848"/>
            <a:ext cx="86613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u="sng" dirty="0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창업 </a:t>
            </a:r>
            <a:r>
              <a:rPr lang="ko-KR" altLang="en-US" sz="4000" u="sng" dirty="0" err="1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아이템명</a:t>
            </a:r>
            <a:endParaRPr lang="ko-KR" altLang="en-US" sz="4000" u="sng" dirty="0">
              <a:solidFill>
                <a:srgbClr val="0000FF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11560" y="5229200"/>
            <a:ext cx="8424936" cy="925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Arial"/>
              <a:buChar char="•"/>
              <a:defRPr lang="ko-KR"/>
            </a:pPr>
            <a:r>
              <a:rPr lang="ko-KR" altLang="en-US" b="1" dirty="0">
                <a:solidFill>
                  <a:srgbClr val="000000"/>
                </a:solidFill>
                <a:latin typeface="+mj-ea"/>
                <a:ea typeface="+mj-ea"/>
              </a:rPr>
              <a:t>대표자명 </a:t>
            </a:r>
            <a:r>
              <a:rPr lang="en-US" altLang="ko-KR" b="1" dirty="0">
                <a:solidFill>
                  <a:srgbClr val="000000"/>
                </a:solidFill>
                <a:latin typeface="+mj-ea"/>
                <a:ea typeface="+mj-ea"/>
              </a:rPr>
              <a:t>: </a:t>
            </a:r>
            <a:r>
              <a:rPr lang="ko-KR" altLang="en-US" b="1" dirty="0">
                <a:solidFill>
                  <a:srgbClr val="0000FF"/>
                </a:solidFill>
                <a:latin typeface="+mj-ea"/>
                <a:ea typeface="+mj-ea"/>
              </a:rPr>
              <a:t>홍길동</a:t>
            </a:r>
            <a:endParaRPr lang="en-US" altLang="ko-KR" b="1" dirty="0">
              <a:solidFill>
                <a:srgbClr val="0000FF"/>
              </a:solidFill>
              <a:latin typeface="+mj-ea"/>
              <a:ea typeface="+mj-ea"/>
            </a:endParaRP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Arial"/>
              <a:buChar char="•"/>
              <a:defRPr lang="ko-KR"/>
            </a:pPr>
            <a:r>
              <a:rPr lang="ko-KR" altLang="en-US" b="1" dirty="0">
                <a:solidFill>
                  <a:srgbClr val="000000"/>
                </a:solidFill>
                <a:latin typeface="+mj-ea"/>
                <a:ea typeface="+mj-ea"/>
              </a:rPr>
              <a:t>기 업 명 </a:t>
            </a:r>
            <a:r>
              <a:rPr lang="en-US" altLang="ko-KR" b="1" dirty="0">
                <a:solidFill>
                  <a:srgbClr val="000000"/>
                </a:solidFill>
                <a:latin typeface="+mj-ea"/>
                <a:ea typeface="+mj-ea"/>
              </a:rPr>
              <a:t>: </a:t>
            </a:r>
            <a:r>
              <a:rPr lang="en-US" altLang="ko-KR" b="1" dirty="0">
                <a:solidFill>
                  <a:srgbClr val="0000FF"/>
                </a:solidFill>
                <a:latin typeface="+mj-ea"/>
                <a:ea typeface="+mj-ea"/>
              </a:rPr>
              <a:t>OOO</a:t>
            </a:r>
          </a:p>
        </p:txBody>
      </p:sp>
    </p:spTree>
    <p:extLst>
      <p:ext uri="{BB962C8B-B14F-4D97-AF65-F5344CB8AC3E}">
        <p14:creationId xmlns:p14="http://schemas.microsoft.com/office/powerpoint/2010/main" val="3453820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906750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3170" y="434052"/>
            <a:ext cx="8733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/>
              <a:t>목  차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611560" y="1713114"/>
            <a:ext cx="8424936" cy="4690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AutoNum type="arabicPeriod"/>
              <a:defRPr lang="ko-KR"/>
            </a:pPr>
            <a:r>
              <a:rPr lang="ko-KR" altLang="en-US" b="1" dirty="0">
                <a:solidFill>
                  <a:srgbClr val="000000"/>
                </a:solidFill>
                <a:latin typeface="+mn-ea"/>
              </a:rPr>
              <a:t>창업기업의 우수성</a:t>
            </a:r>
            <a:endParaRPr lang="en-US" altLang="ko-KR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  1-1. 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제품</a:t>
            </a: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</a:rPr>
              <a:t>·</a:t>
            </a:r>
            <a:r>
              <a:rPr lang="ko-KR" altLang="en-US" sz="1200" b="1" dirty="0">
                <a:solidFill>
                  <a:srgbClr val="000000"/>
                </a:solidFill>
                <a:latin typeface="맑은 고딕" panose="020B0503020000020004" pitchFamily="50" charset="-127"/>
              </a:rPr>
              <a:t>서비스의 개발동기 및 목적</a:t>
            </a: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  1-2. 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기존 기술</a:t>
            </a: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</a:rPr>
              <a:t>·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서비스와 차별화된 기능 및 특징 </a:t>
            </a: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b="1" dirty="0">
                <a:solidFill>
                  <a:srgbClr val="000000"/>
                </a:solidFill>
                <a:latin typeface="+mn-ea"/>
              </a:rPr>
              <a:t>2. </a:t>
            </a:r>
            <a:r>
              <a:rPr lang="ko-KR" altLang="en-US" b="1" dirty="0">
                <a:solidFill>
                  <a:srgbClr val="000000"/>
                </a:solidFill>
                <a:latin typeface="+mn-ea"/>
              </a:rPr>
              <a:t>보유아이템의 시장성</a:t>
            </a:r>
            <a:endParaRPr lang="en-US" altLang="ko-KR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  2-1. 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보유 아이템의 시장규모 및 경쟁력</a:t>
            </a: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  2-2. 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보유 아이템의 사업화 가능성</a:t>
            </a: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b="1" dirty="0">
                <a:solidFill>
                  <a:srgbClr val="000000"/>
                </a:solidFill>
                <a:latin typeface="+mn-ea"/>
              </a:rPr>
              <a:t>3. </a:t>
            </a:r>
            <a:r>
              <a:rPr lang="ko-KR" altLang="en-US" b="1" dirty="0">
                <a:solidFill>
                  <a:srgbClr val="000000"/>
                </a:solidFill>
                <a:latin typeface="+mn-ea"/>
              </a:rPr>
              <a:t>성장전략</a:t>
            </a:r>
            <a:endParaRPr lang="en-US" altLang="ko-KR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  3-1. 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자금소요</a:t>
            </a: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및 조달계획</a:t>
            </a: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  3-2. 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시장진입 및 국내외 성과창출 전략</a:t>
            </a: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b="1" dirty="0">
                <a:solidFill>
                  <a:srgbClr val="000000"/>
                </a:solidFill>
                <a:latin typeface="+mn-ea"/>
              </a:rPr>
              <a:t>4. </a:t>
            </a:r>
            <a:r>
              <a:rPr lang="ko-KR" altLang="en-US" b="1" dirty="0">
                <a:solidFill>
                  <a:srgbClr val="000000"/>
                </a:solidFill>
                <a:latin typeface="+mn-ea"/>
              </a:rPr>
              <a:t>기업구성</a:t>
            </a:r>
            <a:endParaRPr lang="en-US" altLang="ko-KR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  4-1. 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대표자</a:t>
            </a:r>
            <a:r>
              <a:rPr lang="en-US" altLang="ko-KR" sz="1200" b="1" dirty="0">
                <a:solidFill>
                  <a:srgbClr val="000000"/>
                </a:solidFill>
                <a:latin typeface="맑은 고딕" panose="020B0503020000020004" pitchFamily="50" charset="-127"/>
              </a:rPr>
              <a:t>·</a:t>
            </a:r>
            <a:r>
              <a:rPr lang="ko-KR" altLang="en-US" sz="1200" b="1" dirty="0">
                <a:solidFill>
                  <a:srgbClr val="000000"/>
                </a:solidFill>
                <a:latin typeface="맑은 고딕" panose="020B0503020000020004" pitchFamily="50" charset="-127"/>
              </a:rPr>
              <a:t>직원의 보유역량 및 기술보호 노력</a:t>
            </a:r>
            <a:endParaRPr lang="en-US" altLang="ko-KR" sz="1200" b="1" dirty="0">
              <a:solidFill>
                <a:srgbClr val="000000"/>
              </a:solidFill>
              <a:latin typeface="+mn-ea"/>
            </a:endParaRPr>
          </a:p>
          <a:p>
            <a:pPr lvl="0">
              <a:spcBef>
                <a:spcPct val="20000"/>
              </a:spcBef>
              <a:defRPr lang="ko-KR"/>
            </a:pPr>
            <a:r>
              <a:rPr lang="en-US" altLang="ko-KR" sz="1200" b="1" dirty="0">
                <a:solidFill>
                  <a:srgbClr val="000000"/>
                </a:solidFill>
                <a:latin typeface="+mn-ea"/>
              </a:rPr>
              <a:t>  4-2. </a:t>
            </a:r>
            <a:r>
              <a:rPr lang="ko-KR" altLang="en-US" sz="1200" b="1" dirty="0">
                <a:solidFill>
                  <a:srgbClr val="000000"/>
                </a:solidFill>
                <a:latin typeface="+mn-ea"/>
              </a:rPr>
              <a:t>사회적 가치 실천 계획</a:t>
            </a:r>
            <a:endParaRPr lang="en-US" altLang="ko-KR" sz="1200" b="1" dirty="0">
              <a:solidFill>
                <a:srgbClr val="0000F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00724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3170" y="303039"/>
            <a:ext cx="8733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창업기업의 우수성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95536" y="1124744"/>
            <a:ext cx="864096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1-1. </a:t>
            </a:r>
            <a:r>
              <a:rPr lang="ko-KR" altLang="en-US" b="1" dirty="0">
                <a:solidFill>
                  <a:srgbClr val="000000"/>
                </a:solidFill>
                <a:latin typeface="+mn-ea"/>
                <a:cs typeface="Arial" pitchFamily="34" charset="0"/>
              </a:rPr>
              <a:t>제품</a:t>
            </a:r>
            <a:r>
              <a:rPr lang="en-US" altLang="ko-KR" b="1" dirty="0">
                <a:solidFill>
                  <a:srgbClr val="000000"/>
                </a:solidFill>
                <a:latin typeface="+mn-ea"/>
                <a:cs typeface="Arial" pitchFamily="34" charset="0"/>
              </a:rPr>
              <a:t>·</a:t>
            </a:r>
            <a:r>
              <a:rPr lang="ko-KR" altLang="en-US" b="1" dirty="0">
                <a:solidFill>
                  <a:srgbClr val="000000"/>
                </a:solidFill>
                <a:latin typeface="+mn-ea"/>
                <a:cs typeface="Arial" pitchFamily="34" charset="0"/>
              </a:rPr>
              <a:t>서비스의 개발동기 및 목적</a:t>
            </a:r>
            <a:endParaRPr lang="en-US" altLang="ko-KR" sz="1000" i="1" dirty="0">
              <a:solidFill>
                <a:srgbClr val="0000FF"/>
              </a:solidFill>
            </a:endParaRPr>
          </a:p>
          <a:p>
            <a:pPr fontAlgn="base" latinLnBrk="0"/>
            <a:r>
              <a:rPr lang="en-US" altLang="ko-KR" sz="1400" i="1" dirty="0">
                <a:solidFill>
                  <a:srgbClr val="0000FF"/>
                </a:solidFill>
              </a:rPr>
              <a:t>※  (</a:t>
            </a:r>
            <a:r>
              <a:rPr lang="ko-KR" altLang="en-US" sz="1400" i="1" dirty="0">
                <a:solidFill>
                  <a:srgbClr val="0000FF"/>
                </a:solidFill>
              </a:rPr>
              <a:t>작성요령</a:t>
            </a:r>
            <a:r>
              <a:rPr lang="en-US" altLang="ko-KR" sz="1400" i="1" dirty="0">
                <a:solidFill>
                  <a:srgbClr val="0000FF"/>
                </a:solidFill>
              </a:rPr>
              <a:t>)</a:t>
            </a:r>
            <a:r>
              <a:rPr lang="ko-KR" altLang="en-US" sz="1400" i="1" kern="0" spc="0" dirty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자사가 보유하고 있는 제품</a:t>
            </a:r>
            <a:r>
              <a:rPr lang="en-US" altLang="ko-KR" sz="1400" i="1" kern="0" spc="0" dirty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400" i="1" kern="0" spc="0" dirty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서비스에 대한 개발동기 등을 기재</a:t>
            </a:r>
            <a:endParaRPr lang="en-US" altLang="ko-KR" sz="1400" i="1" kern="0" spc="0" dirty="0">
              <a:solidFill>
                <a:srgbClr val="0000FF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base" latinLnBrk="0"/>
            <a:r>
              <a:rPr lang="en-US" altLang="ko-KR" sz="1400" i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</a:t>
            </a:r>
            <a:r>
              <a:rPr lang="ko-KR" altLang="en-US" sz="1400" i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</a:t>
            </a:r>
            <a:r>
              <a:rPr lang="en-US" altLang="ko-KR" sz="1400" i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i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r>
              <a:rPr lang="en-US" altLang="ko-KR" sz="1400" i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i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구현하고자 하는 목적</a:t>
            </a:r>
            <a:r>
              <a:rPr lang="en-US" altLang="ko-KR" sz="1400" i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i="1" kern="0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고객의 니즈를 혁신적으로 개선하기 위한 방한 등 기재</a:t>
            </a:r>
            <a:endParaRPr lang="ko-KR" altLang="en-US" sz="1800" i="1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2788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3170" y="292006"/>
            <a:ext cx="8733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창업기업의 우수성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95536" y="1124744"/>
            <a:ext cx="8640960" cy="820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1-2. </a:t>
            </a:r>
            <a:r>
              <a:rPr lang="ko-KR" altLang="en-US" sz="1800" b="1" dirty="0">
                <a:solidFill>
                  <a:srgbClr val="000000"/>
                </a:solidFill>
                <a:latin typeface="+mn-ea"/>
              </a:rPr>
              <a:t>기존 기술</a:t>
            </a:r>
            <a:r>
              <a:rPr lang="en-US" altLang="ko-KR" sz="1800" b="1" dirty="0">
                <a:solidFill>
                  <a:srgbClr val="000000"/>
                </a:solidFill>
                <a:latin typeface="+mn-ea"/>
              </a:rPr>
              <a:t>·</a:t>
            </a:r>
            <a:r>
              <a:rPr lang="ko-KR" altLang="en-US" sz="1800" b="1" dirty="0">
                <a:solidFill>
                  <a:srgbClr val="000000"/>
                </a:solidFill>
                <a:latin typeface="+mn-ea"/>
              </a:rPr>
              <a:t>서비스와 차별화된 기능 및 특징</a:t>
            </a:r>
            <a:endParaRPr lang="en-US" altLang="ko-KR" sz="1800" b="1" dirty="0">
              <a:solidFill>
                <a:srgbClr val="000000"/>
              </a:solidFill>
              <a:latin typeface="+mn-ea"/>
            </a:endParaRPr>
          </a:p>
          <a:p>
            <a:pPr defTabSz="1043056">
              <a:buSzPct val="120000"/>
            </a:pPr>
            <a:endParaRPr lang="en-US" altLang="ko-KR" sz="1000" i="1" dirty="0">
              <a:solidFill>
                <a:srgbClr val="0000FF"/>
              </a:solidFill>
            </a:endParaRPr>
          </a:p>
          <a:p>
            <a:pPr marL="0" marR="0" indent="-179070" algn="l" fontAlgn="base" latinLnBrk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i="1" dirty="0">
                <a:solidFill>
                  <a:srgbClr val="0000FF"/>
                </a:solidFill>
              </a:rPr>
              <a:t>※  (</a:t>
            </a:r>
            <a:r>
              <a:rPr lang="ko-KR" altLang="en-US" sz="1400" i="1" dirty="0">
                <a:solidFill>
                  <a:srgbClr val="0000FF"/>
                </a:solidFill>
              </a:rPr>
              <a:t>작성요령</a:t>
            </a:r>
            <a:r>
              <a:rPr lang="en-US" altLang="ko-KR" sz="1400" i="1" dirty="0">
                <a:solidFill>
                  <a:srgbClr val="0000FF"/>
                </a:solidFill>
              </a:rPr>
              <a:t>) </a:t>
            </a:r>
            <a:r>
              <a:rPr lang="en-US" altLang="ko-KR" sz="1400" i="1" kern="0" spc="0" dirty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i="1" kern="0" spc="0" dirty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보유하고 있는 기술</a:t>
            </a:r>
            <a:r>
              <a:rPr lang="en-US" altLang="ko-KR" sz="1400" i="1" kern="0" spc="0" dirty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400" i="1" kern="0" spc="0" dirty="0">
                <a:solidFill>
                  <a:srgbClr val="0000FF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서비스의 차별화된 기능 및 특징</a:t>
            </a:r>
            <a:endParaRPr lang="ko-KR" altLang="en-US" sz="1800" i="1" kern="0" spc="0" dirty="0">
              <a:solidFill>
                <a:srgbClr val="0000FF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3640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3170" y="292006"/>
            <a:ext cx="8733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보유 아이템의 시장성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95536" y="1124744"/>
            <a:ext cx="8640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2-1. </a:t>
            </a:r>
            <a:r>
              <a:rPr lang="ko-KR" altLang="en-US" b="1" dirty="0">
                <a:latin typeface="+mn-ea"/>
                <a:cs typeface="Arial" pitchFamily="34" charset="0"/>
              </a:rPr>
              <a:t>보유 아이템의 시장규모 및 경쟁력</a:t>
            </a:r>
            <a:endParaRPr lang="en-US" altLang="ko-KR" b="1" dirty="0">
              <a:latin typeface="+mn-ea"/>
              <a:cs typeface="Arial" pitchFamily="34" charset="0"/>
            </a:endParaRPr>
          </a:p>
          <a:p>
            <a:pPr defTabSz="1043056">
              <a:buSzPct val="120000"/>
            </a:pPr>
            <a:endParaRPr lang="en-US" altLang="ko-KR" sz="1000" i="1" dirty="0">
              <a:solidFill>
                <a:srgbClr val="0000FF"/>
              </a:solidFill>
            </a:endParaRPr>
          </a:p>
          <a:p>
            <a:pPr fontAlgn="base" latinLnBrk="0"/>
            <a:r>
              <a:rPr lang="en-US" altLang="ko-KR" sz="1400" i="1" dirty="0">
                <a:solidFill>
                  <a:srgbClr val="0000FF"/>
                </a:solidFill>
              </a:rPr>
              <a:t>※  (</a:t>
            </a:r>
            <a:r>
              <a:rPr lang="ko-KR" altLang="en-US" sz="1400" i="1" dirty="0">
                <a:solidFill>
                  <a:srgbClr val="0000FF"/>
                </a:solidFill>
              </a:rPr>
              <a:t>작성요령</a:t>
            </a:r>
            <a:r>
              <a:rPr lang="en-US" altLang="ko-KR" sz="1400" i="1" dirty="0">
                <a:solidFill>
                  <a:srgbClr val="0000FF"/>
                </a:solidFill>
              </a:rPr>
              <a:t>) </a:t>
            </a:r>
            <a:r>
              <a:rPr lang="ko-KR" altLang="en-US" sz="1400" i="1" dirty="0">
                <a:solidFill>
                  <a:srgbClr val="0000FF"/>
                </a:solidFill>
              </a:rPr>
              <a:t>보유하고 있는 기술 및 서비스의 시장규모 및 경쟁력</a:t>
            </a:r>
          </a:p>
        </p:txBody>
      </p:sp>
    </p:spTree>
    <p:extLst>
      <p:ext uri="{BB962C8B-B14F-4D97-AF65-F5344CB8AC3E}">
        <p14:creationId xmlns:p14="http://schemas.microsoft.com/office/powerpoint/2010/main" val="1964986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3170" y="292006"/>
            <a:ext cx="8733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보유 아이템의 시장성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95536" y="1124744"/>
            <a:ext cx="8640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2-2. </a:t>
            </a:r>
            <a:r>
              <a:rPr lang="ko-KR" altLang="en-US" b="1" dirty="0">
                <a:latin typeface="+mn-ea"/>
                <a:cs typeface="Arial" pitchFamily="34" charset="0"/>
              </a:rPr>
              <a:t>보유 아이템의 사업화 가능성</a:t>
            </a:r>
            <a:endParaRPr lang="en-US" altLang="ko-KR" b="1" dirty="0">
              <a:latin typeface="+mn-ea"/>
              <a:cs typeface="Arial" pitchFamily="34" charset="0"/>
            </a:endParaRPr>
          </a:p>
          <a:p>
            <a:pPr defTabSz="1043056">
              <a:buSzPct val="120000"/>
            </a:pPr>
            <a:endParaRPr lang="en-US" altLang="ko-KR" sz="1000" i="1" dirty="0">
              <a:solidFill>
                <a:srgbClr val="0000FF"/>
              </a:solidFill>
            </a:endParaRPr>
          </a:p>
          <a:p>
            <a:pPr fontAlgn="base" latinLnBrk="0"/>
            <a:r>
              <a:rPr lang="en-US" altLang="ko-KR" sz="1400" i="1" dirty="0">
                <a:solidFill>
                  <a:srgbClr val="0000FF"/>
                </a:solidFill>
              </a:rPr>
              <a:t>※  (</a:t>
            </a:r>
            <a:r>
              <a:rPr lang="ko-KR" altLang="en-US" sz="1400" i="1" dirty="0">
                <a:solidFill>
                  <a:srgbClr val="0000FF"/>
                </a:solidFill>
              </a:rPr>
              <a:t>작성요령</a:t>
            </a:r>
            <a:r>
              <a:rPr lang="en-US" altLang="ko-KR" sz="1400" i="1" dirty="0">
                <a:solidFill>
                  <a:srgbClr val="0000FF"/>
                </a:solidFill>
              </a:rPr>
              <a:t>) </a:t>
            </a:r>
            <a:r>
              <a:rPr lang="ko-KR" altLang="en-US" sz="1400" i="1" dirty="0">
                <a:solidFill>
                  <a:srgbClr val="0000FF"/>
                </a:solidFill>
              </a:rPr>
              <a:t>보유하고 있는 기술 및 서비스의 사업화 가능성</a:t>
            </a:r>
            <a:r>
              <a:rPr lang="en-US" altLang="ko-KR" sz="1400" i="1" dirty="0">
                <a:solidFill>
                  <a:srgbClr val="0000FF"/>
                </a:solidFill>
              </a:rPr>
              <a:t>, </a:t>
            </a:r>
            <a:r>
              <a:rPr lang="ko-KR" altLang="en-US" sz="1400" i="1" dirty="0">
                <a:solidFill>
                  <a:srgbClr val="0000FF"/>
                </a:solidFill>
              </a:rPr>
              <a:t>목표</a:t>
            </a:r>
            <a:r>
              <a:rPr lang="en-US" altLang="ko-KR" sz="1400" i="1" dirty="0">
                <a:solidFill>
                  <a:srgbClr val="0000FF"/>
                </a:solidFill>
              </a:rPr>
              <a:t>,  </a:t>
            </a:r>
            <a:r>
              <a:rPr lang="ko-KR" altLang="en-US" sz="1400" i="1" dirty="0">
                <a:solidFill>
                  <a:srgbClr val="0000FF"/>
                </a:solidFill>
              </a:rPr>
              <a:t>계획 등</a:t>
            </a:r>
          </a:p>
        </p:txBody>
      </p:sp>
    </p:spTree>
    <p:extLst>
      <p:ext uri="{BB962C8B-B14F-4D97-AF65-F5344CB8AC3E}">
        <p14:creationId xmlns:p14="http://schemas.microsoft.com/office/powerpoint/2010/main" val="2818497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3170" y="292006"/>
            <a:ext cx="8733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성장전략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95536" y="1124744"/>
            <a:ext cx="8640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3-1. </a:t>
            </a:r>
            <a:r>
              <a:rPr lang="ko-KR" altLang="en-US" b="1" dirty="0">
                <a:latin typeface="+mn-ea"/>
                <a:cs typeface="Arial" pitchFamily="34" charset="0"/>
              </a:rPr>
              <a:t>자금소요</a:t>
            </a:r>
            <a:r>
              <a:rPr lang="en-US" altLang="ko-KR" b="1" dirty="0">
                <a:latin typeface="+mn-ea"/>
                <a:cs typeface="Arial" pitchFamily="34" charset="0"/>
              </a:rPr>
              <a:t> </a:t>
            </a:r>
            <a:r>
              <a:rPr lang="ko-KR" altLang="en-US" b="1" dirty="0">
                <a:latin typeface="+mn-ea"/>
                <a:cs typeface="Arial" pitchFamily="34" charset="0"/>
              </a:rPr>
              <a:t>및 조달계획</a:t>
            </a:r>
            <a:endParaRPr lang="en-US" altLang="ko-KR" b="1" dirty="0">
              <a:latin typeface="+mn-ea"/>
              <a:cs typeface="Arial" pitchFamily="34" charset="0"/>
            </a:endParaRPr>
          </a:p>
          <a:p>
            <a:pPr defTabSz="1043056">
              <a:buSzPct val="120000"/>
            </a:pPr>
            <a:endParaRPr lang="en-US" altLang="ko-KR" sz="1000" i="1" dirty="0">
              <a:solidFill>
                <a:srgbClr val="0000FF"/>
              </a:solidFill>
            </a:endParaRPr>
          </a:p>
          <a:p>
            <a:pPr fontAlgn="base"/>
            <a:r>
              <a:rPr lang="en-US" altLang="ko-KR" sz="1400" i="1" dirty="0">
                <a:solidFill>
                  <a:srgbClr val="0000FF"/>
                </a:solidFill>
              </a:rPr>
              <a:t>※  (</a:t>
            </a:r>
            <a:r>
              <a:rPr lang="ko-KR" altLang="en-US" sz="1400" i="1" dirty="0">
                <a:solidFill>
                  <a:srgbClr val="0000FF"/>
                </a:solidFill>
              </a:rPr>
              <a:t>작성요령</a:t>
            </a:r>
            <a:r>
              <a:rPr lang="en-US" altLang="ko-KR" sz="1400" i="1" dirty="0">
                <a:solidFill>
                  <a:srgbClr val="0000FF"/>
                </a:solidFill>
              </a:rPr>
              <a:t>) </a:t>
            </a:r>
            <a:r>
              <a:rPr lang="ko-KR" altLang="en-US" sz="1400" i="1" dirty="0">
                <a:solidFill>
                  <a:srgbClr val="0000FF"/>
                </a:solidFill>
              </a:rPr>
              <a:t>사업화에 소요되는 자금 및 조달 전략 기재</a:t>
            </a:r>
            <a:endParaRPr lang="en-US" altLang="ko-KR" sz="14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443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3170" y="292006"/>
            <a:ext cx="8733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성장전략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95536" y="1124744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3-2. </a:t>
            </a:r>
            <a:r>
              <a:rPr lang="ko-KR" altLang="en-US" b="1" dirty="0">
                <a:latin typeface="+mn-ea"/>
                <a:cs typeface="Arial" pitchFamily="34" charset="0"/>
              </a:rPr>
              <a:t>시장진입 및 성과창출 전략</a:t>
            </a:r>
            <a:endParaRPr lang="en-US" altLang="ko-KR" b="1" dirty="0">
              <a:latin typeface="+mn-ea"/>
              <a:cs typeface="Arial" pitchFamily="34" charset="0"/>
            </a:endParaRPr>
          </a:p>
          <a:p>
            <a:pPr defTabSz="1043056">
              <a:buSzPct val="120000"/>
            </a:pPr>
            <a:endParaRPr lang="en-US" altLang="ko-KR" sz="1000" i="1" dirty="0">
              <a:solidFill>
                <a:srgbClr val="0000FF"/>
              </a:solidFill>
            </a:endParaRPr>
          </a:p>
          <a:p>
            <a:pPr fontAlgn="base" latinLnBrk="0"/>
            <a:r>
              <a:rPr lang="en-US" altLang="ko-KR" sz="1400" i="1" dirty="0">
                <a:solidFill>
                  <a:srgbClr val="0000FF"/>
                </a:solidFill>
              </a:rPr>
              <a:t>※  (</a:t>
            </a:r>
            <a:r>
              <a:rPr lang="ko-KR" altLang="en-US" sz="1400" i="1" dirty="0">
                <a:solidFill>
                  <a:srgbClr val="0000FF"/>
                </a:solidFill>
              </a:rPr>
              <a:t>작성요령</a:t>
            </a:r>
            <a:r>
              <a:rPr lang="en-US" altLang="ko-KR" sz="1400" i="1" dirty="0">
                <a:solidFill>
                  <a:srgbClr val="0000FF"/>
                </a:solidFill>
              </a:rPr>
              <a:t>) </a:t>
            </a:r>
            <a:r>
              <a:rPr lang="ko-KR" altLang="en-US" sz="1400" i="1" dirty="0">
                <a:solidFill>
                  <a:srgbClr val="0000FF"/>
                </a:solidFill>
              </a:rPr>
              <a:t>내수시장 </a:t>
            </a:r>
            <a:r>
              <a:rPr lang="en-US" altLang="ko-KR" sz="1400" i="1" dirty="0">
                <a:solidFill>
                  <a:srgbClr val="0000FF"/>
                </a:solidFill>
              </a:rPr>
              <a:t>: </a:t>
            </a:r>
            <a:r>
              <a:rPr lang="ko-KR" altLang="en-US" sz="1400" i="1" dirty="0">
                <a:solidFill>
                  <a:srgbClr val="0000FF"/>
                </a:solidFill>
              </a:rPr>
              <a:t>주 소비자층</a:t>
            </a:r>
            <a:r>
              <a:rPr lang="en-US" altLang="ko-KR" sz="1400" i="1" dirty="0">
                <a:solidFill>
                  <a:srgbClr val="0000FF"/>
                </a:solidFill>
              </a:rPr>
              <a:t>, </a:t>
            </a:r>
            <a:r>
              <a:rPr lang="ko-KR" altLang="en-US" sz="1400" i="1" dirty="0">
                <a:solidFill>
                  <a:srgbClr val="0000FF"/>
                </a:solidFill>
              </a:rPr>
              <a:t>시장진출 및 판매전략</a:t>
            </a:r>
            <a:r>
              <a:rPr lang="en-US" altLang="ko-KR" sz="1400" i="1" dirty="0">
                <a:solidFill>
                  <a:srgbClr val="0000FF"/>
                </a:solidFill>
              </a:rPr>
              <a:t>, </a:t>
            </a:r>
            <a:r>
              <a:rPr lang="ko-KR" altLang="en-US" sz="1400" i="1" dirty="0">
                <a:solidFill>
                  <a:srgbClr val="0000FF"/>
                </a:solidFill>
              </a:rPr>
              <a:t>그간 실적 등</a:t>
            </a:r>
          </a:p>
          <a:p>
            <a:pPr fontAlgn="base" latinLnBrk="0"/>
            <a:r>
              <a:rPr lang="en-US" altLang="ko-KR" sz="1400" i="1" dirty="0">
                <a:solidFill>
                  <a:srgbClr val="0000FF"/>
                </a:solidFill>
              </a:rPr>
              <a:t>                  </a:t>
            </a:r>
            <a:r>
              <a:rPr lang="ko-KR" altLang="en-US" sz="1400" i="1" dirty="0">
                <a:solidFill>
                  <a:srgbClr val="0000FF"/>
                </a:solidFill>
              </a:rPr>
              <a:t>해외시장 </a:t>
            </a:r>
            <a:r>
              <a:rPr lang="en-US" altLang="ko-KR" sz="1400" i="1" dirty="0">
                <a:solidFill>
                  <a:srgbClr val="0000FF"/>
                </a:solidFill>
              </a:rPr>
              <a:t>: </a:t>
            </a:r>
            <a:r>
              <a:rPr lang="ko-KR" altLang="en-US" sz="1400" i="1" dirty="0">
                <a:solidFill>
                  <a:srgbClr val="0000FF"/>
                </a:solidFill>
              </a:rPr>
              <a:t>글로벌 진출 실적</a:t>
            </a:r>
            <a:r>
              <a:rPr lang="en-US" altLang="ko-KR" sz="1400" i="1" dirty="0">
                <a:solidFill>
                  <a:srgbClr val="0000FF"/>
                </a:solidFill>
              </a:rPr>
              <a:t>, </a:t>
            </a:r>
            <a:r>
              <a:rPr lang="ko-KR" altLang="en-US" sz="1400" i="1" dirty="0">
                <a:solidFill>
                  <a:srgbClr val="0000FF"/>
                </a:solidFill>
              </a:rPr>
              <a:t>역량</a:t>
            </a:r>
            <a:r>
              <a:rPr lang="en-US" altLang="ko-KR" sz="1400" i="1" dirty="0">
                <a:solidFill>
                  <a:srgbClr val="0000FF"/>
                </a:solidFill>
              </a:rPr>
              <a:t>, </a:t>
            </a:r>
            <a:r>
              <a:rPr lang="ko-KR" altLang="en-US" sz="1400" i="1" dirty="0" err="1">
                <a:solidFill>
                  <a:srgbClr val="0000FF"/>
                </a:solidFill>
              </a:rPr>
              <a:t>수출망</a:t>
            </a:r>
            <a:r>
              <a:rPr lang="ko-KR" altLang="en-US" sz="1400" i="1" dirty="0">
                <a:solidFill>
                  <a:srgbClr val="0000FF"/>
                </a:solidFill>
              </a:rPr>
              <a:t> 확보계획 등</a:t>
            </a:r>
          </a:p>
        </p:txBody>
      </p:sp>
    </p:spTree>
    <p:extLst>
      <p:ext uri="{BB962C8B-B14F-4D97-AF65-F5344CB8AC3E}">
        <p14:creationId xmlns:p14="http://schemas.microsoft.com/office/powerpoint/2010/main" val="3971745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3170" y="292006"/>
            <a:ext cx="8733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4. </a:t>
            </a:r>
            <a:r>
              <a:rPr lang="ko-KR" altLang="en-US" sz="2400" b="1" dirty="0"/>
              <a:t>창업기업의 적합성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95536" y="1124744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4-1. </a:t>
            </a:r>
            <a:r>
              <a:rPr lang="ko-KR" altLang="en-US" b="1" dirty="0">
                <a:latin typeface="+mn-ea"/>
                <a:cs typeface="Arial" pitchFamily="34" charset="0"/>
              </a:rPr>
              <a:t>대표자</a:t>
            </a:r>
            <a:r>
              <a:rPr lang="en-US" altLang="ko-KR" b="1" dirty="0">
                <a:latin typeface="+mn-ea"/>
                <a:cs typeface="Arial" pitchFamily="34" charset="0"/>
              </a:rPr>
              <a:t>·</a:t>
            </a:r>
            <a:r>
              <a:rPr lang="ko-KR" altLang="en-US" b="1" dirty="0">
                <a:latin typeface="+mn-ea"/>
                <a:cs typeface="Arial" pitchFamily="34" charset="0"/>
              </a:rPr>
              <a:t>직원의 보유역량 및 기술보호 노력</a:t>
            </a:r>
            <a:endParaRPr lang="en-US" altLang="ko-KR" b="1" dirty="0">
              <a:latin typeface="+mn-ea"/>
              <a:cs typeface="Arial" pitchFamily="34" charset="0"/>
            </a:endParaRPr>
          </a:p>
          <a:p>
            <a:pPr defTabSz="1043056">
              <a:buSzPct val="120000"/>
            </a:pPr>
            <a:r>
              <a:rPr lang="en-US" altLang="ko-KR" sz="1000" i="1" dirty="0">
                <a:solidFill>
                  <a:srgbClr val="0000FF"/>
                </a:solidFill>
              </a:rPr>
              <a:t> </a:t>
            </a:r>
          </a:p>
          <a:p>
            <a:pPr fontAlgn="base" latinLnBrk="0"/>
            <a:r>
              <a:rPr lang="en-US" altLang="ko-KR" sz="1400" i="1" dirty="0">
                <a:solidFill>
                  <a:srgbClr val="0000FF"/>
                </a:solidFill>
              </a:rPr>
              <a:t>※  (</a:t>
            </a:r>
            <a:r>
              <a:rPr lang="ko-KR" altLang="en-US" sz="1400" i="1" dirty="0">
                <a:solidFill>
                  <a:srgbClr val="0000FF"/>
                </a:solidFill>
              </a:rPr>
              <a:t>작성요령</a:t>
            </a:r>
            <a:r>
              <a:rPr lang="en-US" altLang="ko-KR" sz="1400" i="1" dirty="0">
                <a:solidFill>
                  <a:srgbClr val="0000FF"/>
                </a:solidFill>
              </a:rPr>
              <a:t>)  </a:t>
            </a:r>
            <a:r>
              <a:rPr lang="ko-KR" altLang="en-US" sz="1400" i="1" dirty="0">
                <a:solidFill>
                  <a:srgbClr val="0000FF"/>
                </a:solidFill>
              </a:rPr>
              <a:t>대표자 및 직원</a:t>
            </a:r>
            <a:r>
              <a:rPr lang="en-US" altLang="ko-KR" sz="1400" i="1" dirty="0">
                <a:solidFill>
                  <a:srgbClr val="0000FF"/>
                </a:solidFill>
              </a:rPr>
              <a:t>(</a:t>
            </a:r>
            <a:r>
              <a:rPr lang="ko-KR" altLang="en-US" sz="1400" i="1" dirty="0">
                <a:solidFill>
                  <a:srgbClr val="0000FF"/>
                </a:solidFill>
              </a:rPr>
              <a:t>업무파트너</a:t>
            </a:r>
            <a:r>
              <a:rPr lang="en-US" altLang="ko-KR" sz="1400" i="1" dirty="0">
                <a:solidFill>
                  <a:srgbClr val="0000FF"/>
                </a:solidFill>
              </a:rPr>
              <a:t> </a:t>
            </a:r>
            <a:r>
              <a:rPr lang="ko-KR" altLang="en-US" sz="1400" i="1" dirty="0">
                <a:solidFill>
                  <a:srgbClr val="0000FF"/>
                </a:solidFill>
              </a:rPr>
              <a:t>포함</a:t>
            </a:r>
            <a:r>
              <a:rPr lang="en-US" altLang="ko-KR" sz="1400" i="1" dirty="0">
                <a:solidFill>
                  <a:srgbClr val="0000FF"/>
                </a:solidFill>
              </a:rPr>
              <a:t>) </a:t>
            </a:r>
            <a:r>
              <a:rPr lang="ko-KR" altLang="en-US" sz="1400" i="1" dirty="0">
                <a:solidFill>
                  <a:srgbClr val="0000FF"/>
                </a:solidFill>
              </a:rPr>
              <a:t>보유하고 있는 경험</a:t>
            </a:r>
            <a:r>
              <a:rPr lang="en-US" altLang="ko-KR" sz="1400" i="1" dirty="0">
                <a:solidFill>
                  <a:srgbClr val="0000FF"/>
                </a:solidFill>
              </a:rPr>
              <a:t>, </a:t>
            </a:r>
            <a:r>
              <a:rPr lang="ko-KR" altLang="en-US" sz="1400" i="1" dirty="0">
                <a:solidFill>
                  <a:srgbClr val="0000FF"/>
                </a:solidFill>
              </a:rPr>
              <a:t>기술력</a:t>
            </a:r>
            <a:r>
              <a:rPr lang="en-US" altLang="ko-KR" sz="1400" i="1" dirty="0">
                <a:solidFill>
                  <a:srgbClr val="0000FF"/>
                </a:solidFill>
              </a:rPr>
              <a:t>, </a:t>
            </a:r>
            <a:r>
              <a:rPr lang="ko-KR" altLang="en-US" sz="1400" i="1" dirty="0">
                <a:solidFill>
                  <a:srgbClr val="0000FF"/>
                </a:solidFill>
              </a:rPr>
              <a:t>노하우 등 기재</a:t>
            </a:r>
            <a:endParaRPr lang="en-US" altLang="ko-KR" sz="1400" i="1" dirty="0">
              <a:solidFill>
                <a:srgbClr val="0000FF"/>
              </a:solidFill>
            </a:endParaRPr>
          </a:p>
          <a:p>
            <a:pPr fontAlgn="base" latinLnBrk="0"/>
            <a:r>
              <a:rPr lang="en-US" altLang="ko-KR" sz="1400" i="1" dirty="0">
                <a:solidFill>
                  <a:srgbClr val="0000FF"/>
                </a:solidFill>
              </a:rPr>
              <a:t>                   </a:t>
            </a:r>
            <a:r>
              <a:rPr lang="ko-KR" altLang="en-US" sz="1400" i="1" dirty="0">
                <a:solidFill>
                  <a:srgbClr val="0000FF"/>
                </a:solidFill>
              </a:rPr>
              <a:t>개발</a:t>
            </a:r>
            <a:r>
              <a:rPr lang="en-US" altLang="ko-KR" sz="1400" i="1" dirty="0">
                <a:solidFill>
                  <a:srgbClr val="0000FF"/>
                </a:solidFill>
              </a:rPr>
              <a:t>(</a:t>
            </a:r>
            <a:r>
              <a:rPr lang="ko-KR" altLang="en-US" sz="1400" i="1" dirty="0">
                <a:solidFill>
                  <a:srgbClr val="0000FF"/>
                </a:solidFill>
              </a:rPr>
              <a:t>한</a:t>
            </a:r>
            <a:r>
              <a:rPr lang="en-US" altLang="ko-KR" sz="1400" i="1" dirty="0">
                <a:solidFill>
                  <a:srgbClr val="0000FF"/>
                </a:solidFill>
              </a:rPr>
              <a:t>)</a:t>
            </a:r>
            <a:r>
              <a:rPr lang="ko-KR" altLang="en-US" sz="1400" i="1" dirty="0">
                <a:solidFill>
                  <a:srgbClr val="0000FF"/>
                </a:solidFill>
              </a:rPr>
              <a:t>하는 제품</a:t>
            </a:r>
            <a:r>
              <a:rPr lang="en-US" altLang="ko-KR" sz="1400" i="1" dirty="0">
                <a:solidFill>
                  <a:srgbClr val="0000FF"/>
                </a:solidFill>
              </a:rPr>
              <a:t>(</a:t>
            </a:r>
            <a:r>
              <a:rPr lang="ko-KR" altLang="en-US" sz="1400" i="1" dirty="0">
                <a:solidFill>
                  <a:srgbClr val="0000FF"/>
                </a:solidFill>
              </a:rPr>
              <a:t>서비스</a:t>
            </a:r>
            <a:r>
              <a:rPr lang="en-US" altLang="ko-KR" sz="1400" i="1" dirty="0">
                <a:solidFill>
                  <a:srgbClr val="0000FF"/>
                </a:solidFill>
              </a:rPr>
              <a:t>)</a:t>
            </a:r>
            <a:r>
              <a:rPr lang="ko-KR" altLang="en-US" sz="1400" i="1" dirty="0">
                <a:solidFill>
                  <a:srgbClr val="0000FF"/>
                </a:solidFill>
              </a:rPr>
              <a:t>의 기술보호 및 비밀보호 계획 등 기재</a:t>
            </a:r>
          </a:p>
        </p:txBody>
      </p:sp>
    </p:spTree>
    <p:extLst>
      <p:ext uri="{BB962C8B-B14F-4D97-AF65-F5344CB8AC3E}">
        <p14:creationId xmlns:p14="http://schemas.microsoft.com/office/powerpoint/2010/main" val="4205856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395536" y="1124744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3056">
              <a:buSzPct val="120000"/>
            </a:pPr>
            <a:r>
              <a:rPr lang="en-US" altLang="ko-KR" b="1" dirty="0">
                <a:latin typeface="+mn-ea"/>
                <a:cs typeface="Arial" pitchFamily="34" charset="0"/>
              </a:rPr>
              <a:t>4-2. </a:t>
            </a:r>
            <a:r>
              <a:rPr lang="ko-KR" altLang="en-US" b="1" dirty="0">
                <a:latin typeface="+mn-ea"/>
                <a:cs typeface="Arial" pitchFamily="34" charset="0"/>
              </a:rPr>
              <a:t>사회적 가치 실천 계획</a:t>
            </a:r>
            <a:endParaRPr lang="en-US" altLang="ko-KR" b="1" dirty="0">
              <a:latin typeface="+mn-ea"/>
              <a:cs typeface="Arial" pitchFamily="34" charset="0"/>
            </a:endParaRPr>
          </a:p>
          <a:p>
            <a:pPr defTabSz="1043056">
              <a:buSzPct val="120000"/>
            </a:pPr>
            <a:endParaRPr lang="en-US" altLang="ko-KR" sz="1000" i="1" dirty="0">
              <a:solidFill>
                <a:srgbClr val="0000FF"/>
              </a:solidFill>
            </a:endParaRPr>
          </a:p>
          <a:p>
            <a:pPr fontAlgn="base" latinLnBrk="0"/>
            <a:r>
              <a:rPr lang="en-US" altLang="ko-KR" sz="1400" i="1" dirty="0">
                <a:solidFill>
                  <a:srgbClr val="0000FF"/>
                </a:solidFill>
              </a:rPr>
              <a:t>※  (</a:t>
            </a:r>
            <a:r>
              <a:rPr lang="ko-KR" altLang="en-US" sz="1400" i="1" dirty="0">
                <a:solidFill>
                  <a:srgbClr val="0000FF"/>
                </a:solidFill>
              </a:rPr>
              <a:t>작성요령</a:t>
            </a:r>
            <a:r>
              <a:rPr lang="en-US" altLang="ko-KR" sz="1400" i="1" dirty="0">
                <a:solidFill>
                  <a:srgbClr val="0000FF"/>
                </a:solidFill>
              </a:rPr>
              <a:t>)</a:t>
            </a:r>
            <a:r>
              <a:rPr lang="ko-KR" altLang="en-US" sz="1400" i="1" dirty="0">
                <a:solidFill>
                  <a:srgbClr val="0000FF"/>
                </a:solidFill>
              </a:rPr>
              <a:t> 양질의 일자리 창출을 위한 중소기업 성과 공유제</a:t>
            </a:r>
            <a:r>
              <a:rPr lang="en-US" altLang="ko-KR" sz="1400" i="1" dirty="0">
                <a:solidFill>
                  <a:srgbClr val="0000FF"/>
                </a:solidFill>
              </a:rPr>
              <a:t>, </a:t>
            </a:r>
            <a:r>
              <a:rPr lang="ko-KR" altLang="en-US" sz="1400" i="1" dirty="0">
                <a:solidFill>
                  <a:srgbClr val="0000FF"/>
                </a:solidFill>
              </a:rPr>
              <a:t>비정규직의 정규직화</a:t>
            </a:r>
            <a:r>
              <a:rPr lang="en-US" altLang="ko-KR" sz="1400" i="1" dirty="0">
                <a:solidFill>
                  <a:srgbClr val="0000FF"/>
                </a:solidFill>
              </a:rPr>
              <a:t>, </a:t>
            </a:r>
            <a:r>
              <a:rPr lang="ko-KR" altLang="en-US" sz="1400" i="1" dirty="0">
                <a:solidFill>
                  <a:srgbClr val="0000FF"/>
                </a:solidFill>
              </a:rPr>
              <a:t>근로시간 단축</a:t>
            </a:r>
            <a:r>
              <a:rPr lang="en-US" altLang="ko-KR" sz="1400" i="1" dirty="0">
                <a:solidFill>
                  <a:srgbClr val="0000FF"/>
                </a:solidFill>
              </a:rPr>
              <a:t>,</a:t>
            </a:r>
          </a:p>
          <a:p>
            <a:pPr fontAlgn="base" latinLnBrk="0"/>
            <a:r>
              <a:rPr lang="en-US" altLang="ko-KR" sz="1400" i="1" dirty="0">
                <a:solidFill>
                  <a:srgbClr val="0000FF"/>
                </a:solidFill>
              </a:rPr>
              <a:t>                   </a:t>
            </a:r>
            <a:r>
              <a:rPr lang="ko-KR" altLang="en-US" sz="1400" i="1" dirty="0">
                <a:solidFill>
                  <a:srgbClr val="0000FF"/>
                </a:solidFill>
              </a:rPr>
              <a:t>일</a:t>
            </a:r>
            <a:r>
              <a:rPr lang="en-US" altLang="ko-KR" sz="1400" i="1" dirty="0">
                <a:solidFill>
                  <a:srgbClr val="0000FF"/>
                </a:solidFill>
              </a:rPr>
              <a:t>·</a:t>
            </a:r>
            <a:r>
              <a:rPr lang="ko-KR" altLang="en-US" sz="1400" i="1" dirty="0">
                <a:solidFill>
                  <a:srgbClr val="0000FF"/>
                </a:solidFill>
              </a:rPr>
              <a:t>생활균형제도 등 사회적 가치 실천계획을 기재</a:t>
            </a:r>
            <a:endParaRPr lang="en-US" altLang="ko-KR" sz="1400" i="1" dirty="0">
              <a:solidFill>
                <a:srgbClr val="0000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06BED1A-2AA1-4A81-8A04-9316B7BB7EC6}"/>
              </a:ext>
            </a:extLst>
          </p:cNvPr>
          <p:cNvSpPr txBox="1"/>
          <p:nvPr/>
        </p:nvSpPr>
        <p:spPr>
          <a:xfrm>
            <a:off x="303170" y="292006"/>
            <a:ext cx="8733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4. </a:t>
            </a:r>
            <a:r>
              <a:rPr lang="ko-KR" altLang="en-US" sz="2400" b="1" dirty="0"/>
              <a:t>창업기업의 적합성</a:t>
            </a:r>
          </a:p>
        </p:txBody>
      </p:sp>
    </p:spTree>
    <p:extLst>
      <p:ext uri="{BB962C8B-B14F-4D97-AF65-F5344CB8AC3E}">
        <p14:creationId xmlns:p14="http://schemas.microsoft.com/office/powerpoint/2010/main" val="3085578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_x242992240" descr="DRW00004584067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62" y="1517440"/>
            <a:ext cx="6799262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31162" y="292006"/>
            <a:ext cx="6460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rgbClr val="0000FF"/>
                </a:solidFill>
              </a:rPr>
              <a:t>※ PDF </a:t>
            </a:r>
            <a:r>
              <a:rPr lang="ko-KR" altLang="en-US" sz="2400" b="1" dirty="0">
                <a:solidFill>
                  <a:srgbClr val="0000FF"/>
                </a:solidFill>
              </a:rPr>
              <a:t>변환 방법 </a:t>
            </a:r>
            <a:r>
              <a:rPr lang="en-US" altLang="ko-KR" sz="2400" b="1" dirty="0">
                <a:solidFill>
                  <a:srgbClr val="0000FF"/>
                </a:solidFill>
              </a:rPr>
              <a:t>– </a:t>
            </a:r>
            <a:r>
              <a:rPr lang="ko-KR" altLang="en-US" sz="2400" b="1" dirty="0">
                <a:solidFill>
                  <a:srgbClr val="0000FF"/>
                </a:solidFill>
              </a:rPr>
              <a:t>본 슬라이드 삭제 후 제출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31162" y="1052736"/>
            <a:ext cx="3251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latin typeface="맑은 고딕"/>
                <a:ea typeface="맑은 고딕"/>
              </a:rPr>
              <a:t>① 파일 </a:t>
            </a:r>
            <a:r>
              <a:rPr lang="en-US" altLang="ko-KR" b="1" dirty="0">
                <a:latin typeface="맑은 고딕"/>
                <a:ea typeface="맑은 고딕"/>
              </a:rPr>
              <a:t>– </a:t>
            </a:r>
            <a:r>
              <a:rPr lang="ko-KR" altLang="en-US" b="1" dirty="0">
                <a:latin typeface="맑은 고딕"/>
                <a:ea typeface="맑은 고딕"/>
              </a:rPr>
              <a:t>다른 이름으로 저장</a:t>
            </a:r>
            <a:endParaRPr lang="ko-KR" altLang="en-US" b="1" dirty="0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442024" y="1677784"/>
            <a:ext cx="42491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482844" y="2108364"/>
            <a:ext cx="1128664" cy="2407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6904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85388" y="764704"/>
            <a:ext cx="8951108" cy="197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31162" y="292006"/>
            <a:ext cx="6460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rgbClr val="0000FF"/>
                </a:solidFill>
              </a:rPr>
              <a:t>※ PDF </a:t>
            </a:r>
            <a:r>
              <a:rPr lang="ko-KR" altLang="en-US" sz="2400" b="1" dirty="0">
                <a:solidFill>
                  <a:srgbClr val="0000FF"/>
                </a:solidFill>
              </a:rPr>
              <a:t>변환 방법 </a:t>
            </a:r>
            <a:r>
              <a:rPr lang="en-US" altLang="ko-KR" sz="2400" b="1" dirty="0">
                <a:solidFill>
                  <a:srgbClr val="0000FF"/>
                </a:solidFill>
              </a:rPr>
              <a:t>– </a:t>
            </a:r>
            <a:r>
              <a:rPr lang="ko-KR" altLang="en-US" sz="2400" b="1" dirty="0">
                <a:solidFill>
                  <a:srgbClr val="0000FF"/>
                </a:solidFill>
              </a:rPr>
              <a:t>본 슬라이드 삭제 후 제출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251520" y="1052736"/>
            <a:ext cx="3413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latin typeface="맑은 고딕"/>
                <a:ea typeface="맑은 고딕"/>
              </a:rPr>
              <a:t>② 파일 형식 </a:t>
            </a:r>
            <a:r>
              <a:rPr lang="en-US" altLang="ko-KR" b="1" dirty="0">
                <a:latin typeface="맑은 고딕"/>
                <a:ea typeface="맑은 고딕"/>
              </a:rPr>
              <a:t>‘PDF’ </a:t>
            </a:r>
            <a:r>
              <a:rPr lang="ko-KR" altLang="en-US" b="1" dirty="0">
                <a:latin typeface="맑은 고딕"/>
                <a:ea typeface="맑은 고딕"/>
              </a:rPr>
              <a:t>선택 </a:t>
            </a:r>
            <a:r>
              <a:rPr lang="en-US" altLang="ko-KR" b="1" dirty="0">
                <a:latin typeface="맑은 고딕"/>
                <a:ea typeface="맑은 고딕"/>
              </a:rPr>
              <a:t>- </a:t>
            </a:r>
            <a:r>
              <a:rPr lang="ko-KR" altLang="en-US" b="1" dirty="0">
                <a:latin typeface="맑은 고딕"/>
                <a:ea typeface="맑은 고딕"/>
              </a:rPr>
              <a:t>저장</a:t>
            </a:r>
            <a:endParaRPr lang="ko-KR" altLang="en-US" b="1" dirty="0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467544" y="1503700"/>
            <a:ext cx="6458439" cy="4877628"/>
            <a:chOff x="467544" y="1600200"/>
            <a:chExt cx="6458439" cy="4877628"/>
          </a:xfrm>
        </p:grpSpPr>
        <p:pic>
          <p:nvPicPr>
            <p:cNvPr id="2049" name="_x241236080" descr="DRW00004584065d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2"/>
            <a:stretch/>
          </p:blipFill>
          <p:spPr bwMode="auto">
            <a:xfrm>
              <a:off x="467544" y="1600200"/>
              <a:ext cx="6458439" cy="4853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직사각형 6"/>
            <p:cNvSpPr/>
            <p:nvPr/>
          </p:nvSpPr>
          <p:spPr>
            <a:xfrm>
              <a:off x="755575" y="4893652"/>
              <a:ext cx="6170407" cy="2880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5508104" y="6189796"/>
              <a:ext cx="703752" cy="2880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8367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902</TotalTime>
  <Words>508</Words>
  <Application>Microsoft Office PowerPoint</Application>
  <PresentationFormat>화면 슬라이드 쇼(4:3)</PresentationFormat>
  <Paragraphs>79</Paragraphs>
  <Slides>13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박민배</dc:creator>
  <cp:lastModifiedBy>GSBC</cp:lastModifiedBy>
  <cp:revision>93</cp:revision>
  <cp:lastPrinted>2020-08-19T01:41:05Z</cp:lastPrinted>
  <dcterms:created xsi:type="dcterms:W3CDTF">2016-05-27T01:27:44Z</dcterms:created>
  <dcterms:modified xsi:type="dcterms:W3CDTF">2021-04-26T01:01:49Z</dcterms:modified>
</cp:coreProperties>
</file>